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533" r:id="rId2"/>
    <p:sldId id="534" r:id="rId3"/>
    <p:sldId id="364" r:id="rId4"/>
    <p:sldId id="352" r:id="rId5"/>
    <p:sldId id="532" r:id="rId6"/>
    <p:sldId id="503" r:id="rId7"/>
    <p:sldId id="504" r:id="rId8"/>
    <p:sldId id="516" r:id="rId9"/>
    <p:sldId id="505" r:id="rId10"/>
    <p:sldId id="518" r:id="rId11"/>
    <p:sldId id="517" r:id="rId12"/>
    <p:sldId id="519" r:id="rId13"/>
    <p:sldId id="506" r:id="rId14"/>
    <p:sldId id="507" r:id="rId15"/>
    <p:sldId id="524" r:id="rId16"/>
    <p:sldId id="508" r:id="rId17"/>
    <p:sldId id="509" r:id="rId18"/>
    <p:sldId id="510" r:id="rId19"/>
    <p:sldId id="511" r:id="rId20"/>
    <p:sldId id="512" r:id="rId21"/>
    <p:sldId id="513" r:id="rId22"/>
    <p:sldId id="514" r:id="rId23"/>
    <p:sldId id="520" r:id="rId24"/>
    <p:sldId id="525" r:id="rId25"/>
    <p:sldId id="521" r:id="rId26"/>
    <p:sldId id="526" r:id="rId27"/>
    <p:sldId id="527" r:id="rId28"/>
    <p:sldId id="528" r:id="rId29"/>
    <p:sldId id="531" r:id="rId30"/>
    <p:sldId id="529" r:id="rId31"/>
    <p:sldId id="530" r:id="rId32"/>
    <p:sldId id="523" r:id="rId33"/>
    <p:sldId id="515" r:id="rId34"/>
    <p:sldId id="398" r:id="rId35"/>
    <p:sldId id="535" r:id="rId36"/>
    <p:sldId id="536" r:id="rId37"/>
    <p:sldId id="537" r:id="rId38"/>
    <p:sldId id="538" r:id="rId39"/>
    <p:sldId id="539" r:id="rId40"/>
    <p:sldId id="540" r:id="rId41"/>
    <p:sldId id="541" r:id="rId42"/>
    <p:sldId id="542" r:id="rId43"/>
    <p:sldId id="551" r:id="rId44"/>
    <p:sldId id="543" r:id="rId45"/>
    <p:sldId id="544" r:id="rId46"/>
    <p:sldId id="552" r:id="rId47"/>
    <p:sldId id="553" r:id="rId48"/>
    <p:sldId id="545" r:id="rId49"/>
    <p:sldId id="555" r:id="rId50"/>
    <p:sldId id="574" r:id="rId51"/>
    <p:sldId id="575" r:id="rId52"/>
    <p:sldId id="546" r:id="rId53"/>
    <p:sldId id="556" r:id="rId54"/>
    <p:sldId id="557" r:id="rId55"/>
    <p:sldId id="558" r:id="rId56"/>
    <p:sldId id="547" r:id="rId57"/>
    <p:sldId id="559" r:id="rId58"/>
    <p:sldId id="560" r:id="rId59"/>
    <p:sldId id="563" r:id="rId60"/>
    <p:sldId id="549" r:id="rId61"/>
    <p:sldId id="562" r:id="rId62"/>
    <p:sldId id="561" r:id="rId63"/>
    <p:sldId id="564" r:id="rId64"/>
    <p:sldId id="566" r:id="rId65"/>
    <p:sldId id="565" r:id="rId66"/>
    <p:sldId id="548" r:id="rId67"/>
    <p:sldId id="570" r:id="rId68"/>
    <p:sldId id="569" r:id="rId69"/>
    <p:sldId id="568" r:id="rId70"/>
    <p:sldId id="571" r:id="rId71"/>
    <p:sldId id="573" r:id="rId72"/>
    <p:sldId id="572" r:id="rId73"/>
    <p:sldId id="550" r:id="rId74"/>
    <p:sldId id="307" r:id="rId7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815"/>
    <p:restoredTop sz="92993"/>
  </p:normalViewPr>
  <p:slideViewPr>
    <p:cSldViewPr snapToGrid="0" snapToObjects="1">
      <p:cViewPr varScale="1">
        <p:scale>
          <a:sx n="119" d="100"/>
          <a:sy n="119" d="100"/>
        </p:scale>
        <p:origin x="116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AD1D6-AE87-C841-B3FD-7C9F7FCAE5AE}" type="datetimeFigureOut">
              <a:rPr lang="en-US" smtClean="0"/>
              <a:t>1/23/20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B8163-9829-1E4A-95C0-3F7A37C6E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8511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AD1D6-AE87-C841-B3FD-7C9F7FCAE5AE}" type="datetimeFigureOut">
              <a:rPr lang="en-US" smtClean="0"/>
              <a:t>1/23/20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B8163-9829-1E4A-95C0-3F7A37C6E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149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AD1D6-AE87-C841-B3FD-7C9F7FCAE5AE}" type="datetimeFigureOut">
              <a:rPr lang="en-US" smtClean="0"/>
              <a:t>1/23/20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B8163-9829-1E4A-95C0-3F7A37C6E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109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AD1D6-AE87-C841-B3FD-7C9F7FCAE5AE}" type="datetimeFigureOut">
              <a:rPr lang="en-US" smtClean="0"/>
              <a:t>1/23/20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B8163-9829-1E4A-95C0-3F7A37C6E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8802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AD1D6-AE87-C841-B3FD-7C9F7FCAE5AE}" type="datetimeFigureOut">
              <a:rPr lang="en-US" smtClean="0"/>
              <a:t>1/23/20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B8163-9829-1E4A-95C0-3F7A37C6E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9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AD1D6-AE87-C841-B3FD-7C9F7FCAE5AE}" type="datetimeFigureOut">
              <a:rPr lang="en-US" smtClean="0"/>
              <a:t>1/23/20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B8163-9829-1E4A-95C0-3F7A37C6E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9311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AD1D6-AE87-C841-B3FD-7C9F7FCAE5AE}" type="datetimeFigureOut">
              <a:rPr lang="en-US" smtClean="0"/>
              <a:t>1/23/20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B8163-9829-1E4A-95C0-3F7A37C6E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2106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AD1D6-AE87-C841-B3FD-7C9F7FCAE5AE}" type="datetimeFigureOut">
              <a:rPr lang="en-US" smtClean="0"/>
              <a:t>1/23/20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B8163-9829-1E4A-95C0-3F7A37C6E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5200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AD1D6-AE87-C841-B3FD-7C9F7FCAE5AE}" type="datetimeFigureOut">
              <a:rPr lang="en-US" smtClean="0"/>
              <a:t>1/23/20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B8163-9829-1E4A-95C0-3F7A37C6E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1436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AD1D6-AE87-C841-B3FD-7C9F7FCAE5AE}" type="datetimeFigureOut">
              <a:rPr lang="en-US" smtClean="0"/>
              <a:t>1/23/20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B8163-9829-1E4A-95C0-3F7A37C6E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2162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AD1D6-AE87-C841-B3FD-7C9F7FCAE5AE}" type="datetimeFigureOut">
              <a:rPr lang="en-US" smtClean="0"/>
              <a:t>1/23/20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B8163-9829-1E4A-95C0-3F7A37C6E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377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3AD1D6-AE87-C841-B3FD-7C9F7FCAE5AE}" type="datetimeFigureOut">
              <a:rPr lang="en-US" smtClean="0"/>
              <a:t>1/23/20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9B8163-9829-1E4A-95C0-3F7A37C6E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025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youtu.be/Iw0UdpfmRSk" TargetMode="External"/><Relationship Id="rId3" Type="http://schemas.openxmlformats.org/officeDocument/2006/relationships/hyperlink" Target="https://learning.oreilly.com/library/view/hands-on-machine-learning/9781491962282/" TargetMode="External"/><Relationship Id="rId7" Type="http://schemas.openxmlformats.org/officeDocument/2006/relationships/hyperlink" Target="https://youtu.be/LKZyDNXR72Y" TargetMode="External"/><Relationship Id="rId2" Type="http://schemas.openxmlformats.org/officeDocument/2006/relationships/hyperlink" Target="https://github.com/yhilpisch/py4fi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youtu.be/ZG_hoLgNFNo?list=PL9Hr9sNUjfsmEu1ZniY0XpHSzl5uihcXZ" TargetMode="External"/><Relationship Id="rId5" Type="http://schemas.openxmlformats.org/officeDocument/2006/relationships/hyperlink" Target="https://github.com/Hvass-Labs/TensorFlow-Tutorials" TargetMode="External"/><Relationship Id="rId10" Type="http://schemas.openxmlformats.org/officeDocument/2006/relationships/hyperlink" Target="https://github.com/SungchulLee/financial_math/tree/master/close_return_and_return_vol" TargetMode="External"/><Relationship Id="rId4" Type="http://schemas.openxmlformats.org/officeDocument/2006/relationships/hyperlink" Target="https://github.com/ageron/handson-ml" TargetMode="External"/><Relationship Id="rId9" Type="http://schemas.openxmlformats.org/officeDocument/2006/relationships/hyperlink" Target="https://github.com/SungchulLee/machine_learning/tree/master/inception_v3_handson_ml_transfer_learning_flower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97781" y="1701440"/>
            <a:ext cx="8951843" cy="1509592"/>
          </a:xfrm>
        </p:spPr>
        <p:txBody>
          <a:bodyPr>
            <a:normAutofit fontScale="90000"/>
          </a:bodyPr>
          <a:lstStyle/>
          <a:p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br>
              <a:rPr lang="en-US" sz="44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6700" dirty="0">
                <a:latin typeface="Arial Black" charset="0"/>
                <a:ea typeface="Arial Black" charset="0"/>
                <a:cs typeface="Arial Black" charset="0"/>
              </a:rPr>
              <a:t> </a:t>
            </a:r>
            <a:br>
              <a:rPr lang="en-US" sz="670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6700">
                <a:latin typeface="Arial Black" charset="0"/>
                <a:ea typeface="Arial Black" charset="0"/>
                <a:cs typeface="Arial Black" charset="0"/>
              </a:rPr>
              <a:t>save and restore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84" y="5350267"/>
            <a:ext cx="1298768" cy="1416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5134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245" y="1777285"/>
            <a:ext cx="11868873" cy="330987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245" y="3915177"/>
            <a:ext cx="11966017" cy="2382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683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245" y="1777285"/>
            <a:ext cx="11868873" cy="3309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1890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06074" y="2315651"/>
            <a:ext cx="8455130" cy="1831347"/>
          </a:xfrm>
        </p:spPr>
        <p:txBody>
          <a:bodyPr>
            <a:normAutofit fontScale="90000"/>
          </a:bodyPr>
          <a:lstStyle/>
          <a:p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6700" dirty="0">
                <a:latin typeface="Arial Black" charset="0"/>
                <a:ea typeface="Arial Black" charset="0"/>
                <a:cs typeface="Arial Black" charset="0"/>
              </a:rPr>
              <a:t> Create image_paths dict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88740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03" y="1893194"/>
            <a:ext cx="11872407" cy="3116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2204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897" y="811369"/>
            <a:ext cx="11468637" cy="529321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183" y="3136899"/>
            <a:ext cx="11732654" cy="3302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2347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897" y="811369"/>
            <a:ext cx="11468637" cy="5293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3482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00100"/>
            <a:ext cx="12192000" cy="524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463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571" y="334851"/>
            <a:ext cx="11712296" cy="6181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7605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71" y="873963"/>
            <a:ext cx="11819302" cy="5127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6361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03" y="437882"/>
            <a:ext cx="11502626" cy="604019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546" y="145782"/>
            <a:ext cx="12037454" cy="485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6577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>Reference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89959"/>
            <a:ext cx="10515600" cy="448257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000" dirty="0">
              <a:latin typeface="Arial Black" charset="0"/>
              <a:ea typeface="Arial Black" charset="0"/>
              <a:cs typeface="Arial Black" charset="0"/>
              <a:hlinkClick r:id="rId2"/>
            </a:endParaRPr>
          </a:p>
          <a:p>
            <a:r>
              <a:rPr lang="en-US" sz="2000" b="1" dirty="0">
                <a:latin typeface="Arial Black" panose="020B0604020202020204" pitchFamily="34" charset="0"/>
                <a:cs typeface="Arial Black" panose="020B0604020202020204" pitchFamily="34" charset="0"/>
                <a:hlinkClick r:id="rId3"/>
              </a:rPr>
              <a:t>Chapter 13 </a:t>
            </a:r>
            <a:r>
              <a:rPr lang="en-US" sz="2000" b="1" dirty="0">
                <a:latin typeface="Arial Black" panose="020B0604020202020204" pitchFamily="34" charset="0"/>
                <a:ea typeface="Arial Black" charset="0"/>
                <a:cs typeface="Arial Black" panose="020B0604020202020204" pitchFamily="34" charset="0"/>
                <a:hlinkClick r:id="rId4"/>
              </a:rPr>
              <a:t>(O'Reilly) of Hands-On ML</a:t>
            </a:r>
            <a:endParaRPr lang="en-US" sz="2000" b="1" dirty="0">
              <a:latin typeface="Arial Black" panose="020B0604020202020204" pitchFamily="34" charset="0"/>
              <a:ea typeface="Arial Black" charset="0"/>
              <a:cs typeface="Arial Black" panose="020B0604020202020204" pitchFamily="34" charset="0"/>
            </a:endParaRPr>
          </a:p>
          <a:p>
            <a:endParaRPr lang="en-US" sz="2000" dirty="0">
              <a:latin typeface="Arial Black" charset="0"/>
              <a:ea typeface="Arial Black" charset="0"/>
              <a:cs typeface="Arial Black" charset="0"/>
            </a:endParaRPr>
          </a:p>
          <a:p>
            <a:r>
              <a:rPr lang="en-US" sz="2000" dirty="0">
                <a:latin typeface="Arial Black" charset="0"/>
                <a:ea typeface="Arial Black" charset="0"/>
                <a:cs typeface="Arial Black" charset="0"/>
              </a:rPr>
              <a:t>Hvass Lab’s </a:t>
            </a:r>
            <a:r>
              <a:rPr lang="en-US" sz="2000" dirty="0">
                <a:latin typeface="Arial Black" charset="0"/>
                <a:ea typeface="Arial Black" charset="0"/>
                <a:cs typeface="Arial Black" charset="0"/>
                <a:hlinkClick r:id="rId5"/>
              </a:rPr>
              <a:t>GitHub</a:t>
            </a:r>
            <a:r>
              <a:rPr lang="en-US" sz="2000" dirty="0">
                <a:latin typeface="Arial Black" charset="0"/>
                <a:ea typeface="Arial Black" charset="0"/>
                <a:cs typeface="Arial Black" charset="0"/>
              </a:rPr>
              <a:t> and </a:t>
            </a:r>
            <a:r>
              <a:rPr lang="en-US" sz="2000" dirty="0">
                <a:latin typeface="Arial Black" charset="0"/>
                <a:ea typeface="Arial Black" charset="0"/>
                <a:cs typeface="Arial Black" charset="0"/>
                <a:hlinkClick r:id="rId6"/>
              </a:rPr>
              <a:t>Youtube</a:t>
            </a:r>
            <a:r>
              <a:rPr lang="en-US" sz="2000" dirty="0">
                <a:latin typeface="Arial Black" charset="0"/>
                <a:ea typeface="Arial Black" charset="0"/>
                <a:cs typeface="Arial Black" charset="0"/>
              </a:rPr>
              <a:t> </a:t>
            </a:r>
          </a:p>
          <a:p>
            <a:endParaRPr lang="en-US" sz="2000" dirty="0">
              <a:latin typeface="Arial Black" charset="0"/>
              <a:ea typeface="Arial Black" charset="0"/>
              <a:cs typeface="Arial Black" charset="0"/>
              <a:hlinkClick r:id="rId7"/>
            </a:endParaRPr>
          </a:p>
          <a:p>
            <a:r>
              <a:rPr lang="en-US" sz="2000" dirty="0">
                <a:latin typeface="Arial Black" charset="0"/>
                <a:ea typeface="Arial Black" charset="0"/>
                <a:cs typeface="Arial Black" charset="0"/>
              </a:rPr>
              <a:t>Youtube on Transfer Learning using Inception Version 3 2015</a:t>
            </a:r>
            <a:endParaRPr lang="en-US" sz="2000" dirty="0">
              <a:latin typeface="Arial Black" charset="0"/>
              <a:ea typeface="Arial Black" charset="0"/>
              <a:cs typeface="Arial Black" charset="0"/>
              <a:hlinkClick r:id="rId8" tooltip="Youtube"/>
            </a:endParaRPr>
          </a:p>
          <a:p>
            <a:endParaRPr lang="en-US" sz="2000" dirty="0">
              <a:latin typeface="Arial Black" charset="0"/>
              <a:ea typeface="Arial Black" charset="0"/>
              <a:cs typeface="Arial Black" charset="0"/>
              <a:hlinkClick r:id="rId8" tooltip="Youtube"/>
            </a:endParaRPr>
          </a:p>
          <a:p>
            <a:r>
              <a:rPr lang="en-US" sz="2000" dirty="0">
                <a:latin typeface="Arial Black" charset="0"/>
                <a:ea typeface="Arial Black" charset="0"/>
                <a:cs typeface="Arial Black" charset="0"/>
                <a:hlinkClick r:id="rId8" tooltip="Youtube"/>
              </a:rPr>
              <a:t>Youtube</a:t>
            </a:r>
            <a:endParaRPr lang="en-US" sz="2000" dirty="0">
              <a:latin typeface="Arial Black" charset="0"/>
              <a:ea typeface="Arial Black" charset="0"/>
              <a:cs typeface="Arial Black" charset="0"/>
            </a:endParaRPr>
          </a:p>
          <a:p>
            <a:endParaRPr lang="en-US" sz="2000" dirty="0">
              <a:latin typeface="Arial Black" charset="0"/>
              <a:ea typeface="Arial Black" charset="0"/>
              <a:cs typeface="Arial Black" charset="0"/>
            </a:endParaRPr>
          </a:p>
          <a:p>
            <a:r>
              <a:rPr lang="en-US" sz="2000" dirty="0">
                <a:latin typeface="Arial Black" charset="0"/>
                <a:ea typeface="Arial Black" charset="0"/>
                <a:cs typeface="Arial Black" charset="0"/>
                <a:hlinkClick r:id="rId9"/>
              </a:rPr>
              <a:t>Code</a:t>
            </a:r>
            <a:endParaRPr lang="en-US" sz="2000" dirty="0">
              <a:latin typeface="Arial Black" charset="0"/>
              <a:ea typeface="Arial Black" charset="0"/>
              <a:cs typeface="Arial Black" charset="0"/>
              <a:hlinkClick r:id="rId10"/>
            </a:endParaRPr>
          </a:p>
        </p:txBody>
      </p:sp>
    </p:spTree>
    <p:extLst>
      <p:ext uri="{BB962C8B-B14F-4D97-AF65-F5344CB8AC3E}">
        <p14:creationId xmlns:p14="http://schemas.microsoft.com/office/powerpoint/2010/main" val="5021141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979" y="642060"/>
            <a:ext cx="11776858" cy="5617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4192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383" y="81103"/>
            <a:ext cx="8917172" cy="6667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6113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158" y="380999"/>
            <a:ext cx="12013842" cy="6006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2737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86" y="721753"/>
            <a:ext cx="11556268" cy="5537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7700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06074" y="2637624"/>
            <a:ext cx="8455130" cy="1123008"/>
          </a:xfrm>
        </p:spPr>
        <p:txBody>
          <a:bodyPr>
            <a:normAutofit fontScale="90000"/>
          </a:bodyPr>
          <a:lstStyle/>
          <a:p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6700">
                <a:latin typeface="Arial Black" charset="0"/>
                <a:ea typeface="Arial Black" charset="0"/>
                <a:cs typeface="Arial Black" charset="0"/>
              </a:rPr>
              <a:t> Random Cropping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06492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0"/>
            <a:ext cx="92120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840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93" y="115910"/>
            <a:ext cx="11433278" cy="6645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5518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100" y="25400"/>
            <a:ext cx="9829800" cy="680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8801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6100" y="0"/>
            <a:ext cx="854750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3194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06074" y="2637624"/>
            <a:ext cx="8455130" cy="1754072"/>
          </a:xfrm>
        </p:spPr>
        <p:txBody>
          <a:bodyPr>
            <a:normAutofit fontScale="90000"/>
          </a:bodyPr>
          <a:lstStyle/>
          <a:p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6700" dirty="0">
                <a:latin typeface="Arial Black" charset="0"/>
                <a:ea typeface="Arial Black" charset="0"/>
                <a:cs typeface="Arial Black" charset="0"/>
              </a:rPr>
              <a:t> Random Cropping with TensorFlow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04021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53578" y="2328530"/>
            <a:ext cx="7817473" cy="1073888"/>
          </a:xfrm>
        </p:spPr>
        <p:txBody>
          <a:bodyPr>
            <a:normAutofit fontScale="90000"/>
          </a:bodyPr>
          <a:lstStyle/>
          <a:p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6700">
                <a:latin typeface="Arial Black" charset="0"/>
                <a:ea typeface="Arial Black" charset="0"/>
                <a:cs typeface="Arial Black" charset="0"/>
              </a:rPr>
              <a:t>Download flower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21789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7" y="519350"/>
            <a:ext cx="11898301" cy="5971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9539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8100" y="0"/>
            <a:ext cx="95658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4498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288" y="2719261"/>
            <a:ext cx="11710674" cy="1446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1041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0" y="0"/>
            <a:ext cx="569529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1416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0" y="0"/>
            <a:ext cx="56225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97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68501" y="2336800"/>
            <a:ext cx="7951856" cy="1654456"/>
          </a:xfrm>
        </p:spPr>
        <p:txBody>
          <a:bodyPr>
            <a:normAutofit fontScale="90000"/>
          </a:bodyPr>
          <a:lstStyle/>
          <a:p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br>
              <a:rPr lang="en-US" sz="44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6700" dirty="0">
                <a:latin typeface="Arial Black" charset="0"/>
                <a:ea typeface="Arial Black" charset="0"/>
                <a:cs typeface="Arial Black" charset="0"/>
              </a:rPr>
              <a:t> </a:t>
            </a:r>
            <a:br>
              <a:rPr lang="en-US" sz="67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6700">
                <a:latin typeface="Arial Black" charset="0"/>
                <a:ea typeface="Arial Black" charset="0"/>
                <a:cs typeface="Arial Black" charset="0"/>
              </a:rPr>
              <a:t>Inception v3 2016 </a:t>
            </a:r>
            <a:r>
              <a:rPr lang="en-US" sz="6700" dirty="0">
                <a:latin typeface="Arial Black" charset="0"/>
                <a:ea typeface="Arial Black" charset="0"/>
                <a:cs typeface="Arial Black" charset="0"/>
              </a:rPr>
              <a:t>Download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81561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880" y="0"/>
            <a:ext cx="108735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8648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644" y="2375451"/>
            <a:ext cx="11772448" cy="2136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3317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332" y="2470086"/>
            <a:ext cx="11799668" cy="1936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9089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48" y="198783"/>
            <a:ext cx="11851902" cy="6520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3153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321" y="2034861"/>
            <a:ext cx="11837385" cy="2794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4255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82718" y="2802836"/>
            <a:ext cx="626588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b="1">
                <a:latin typeface="Arial Black" charset="0"/>
                <a:ea typeface="Arial Black" charset="0"/>
                <a:cs typeface="Arial Black" charset="0"/>
              </a:rPr>
              <a:t>Restore Graph</a:t>
            </a:r>
            <a:endParaRPr lang="en-US" sz="6000" b="1" dirty="0">
              <a:latin typeface="Arial Black" charset="0"/>
              <a:ea typeface="Arial Black" charset="0"/>
              <a:cs typeface="Arial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499343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98" y="567891"/>
            <a:ext cx="11742820" cy="5871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98087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587" y="6101"/>
            <a:ext cx="5813659" cy="680321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269" y="1463040"/>
            <a:ext cx="9615637" cy="5274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9583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587" y="6101"/>
            <a:ext cx="5813659" cy="6803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71673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" y="2540000"/>
            <a:ext cx="11671300" cy="176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13753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100" y="14132"/>
            <a:ext cx="9314411" cy="6829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70560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100" y="14132"/>
            <a:ext cx="9314411" cy="6829735"/>
          </a:xfrm>
          <a:prstGeom prst="rect">
            <a:avLst/>
          </a:prstGeom>
        </p:spPr>
      </p:pic>
      <p:sp>
        <p:nvSpPr>
          <p:cNvPr id="3" name="Right Arrow 2"/>
          <p:cNvSpPr/>
          <p:nvPr/>
        </p:nvSpPr>
        <p:spPr>
          <a:xfrm rot="10800000">
            <a:off x="8181472" y="3205212"/>
            <a:ext cx="712269" cy="2983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ight Arrow 3"/>
          <p:cNvSpPr/>
          <p:nvPr/>
        </p:nvSpPr>
        <p:spPr>
          <a:xfrm rot="10800000">
            <a:off x="8181471" y="3503594"/>
            <a:ext cx="712269" cy="2983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8893740" y="3205212"/>
            <a:ext cx="23323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 Black" charset="0"/>
                <a:ea typeface="Arial Black" charset="0"/>
                <a:cs typeface="Arial Black" charset="0"/>
              </a:rPr>
              <a:t>These should </a:t>
            </a:r>
            <a:r>
              <a:rPr lang="en-US">
                <a:latin typeface="Arial Black" charset="0"/>
                <a:ea typeface="Arial Black" charset="0"/>
                <a:cs typeface="Arial Black" charset="0"/>
              </a:rPr>
              <a:t>be </a:t>
            </a:r>
          </a:p>
          <a:p>
            <a:r>
              <a:rPr lang="en-US" dirty="0">
                <a:latin typeface="Arial Black" charset="0"/>
                <a:ea typeface="Arial Black" charset="0"/>
                <a:cs typeface="Arial Black" charset="0"/>
              </a:rPr>
              <a:t>callable</a:t>
            </a:r>
          </a:p>
        </p:txBody>
      </p:sp>
    </p:spTree>
    <p:extLst>
      <p:ext uri="{BB962C8B-B14F-4D97-AF65-F5344CB8AC3E}">
        <p14:creationId xmlns:p14="http://schemas.microsoft.com/office/powerpoint/2010/main" val="172043455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100" y="14132"/>
            <a:ext cx="9314411" cy="6829735"/>
          </a:xfrm>
          <a:prstGeom prst="rect">
            <a:avLst/>
          </a:prstGeom>
        </p:spPr>
      </p:pic>
      <p:sp>
        <p:nvSpPr>
          <p:cNvPr id="4" name="Right Arrow 3"/>
          <p:cNvSpPr/>
          <p:nvPr/>
        </p:nvSpPr>
        <p:spPr>
          <a:xfrm rot="10800000">
            <a:off x="6843558" y="6506678"/>
            <a:ext cx="712273" cy="2791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702530" y="6461579"/>
            <a:ext cx="2047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 Black" charset="0"/>
                <a:ea typeface="Arial Black" charset="0"/>
                <a:cs typeface="Arial Black" charset="0"/>
              </a:rPr>
              <a:t>should be here</a:t>
            </a:r>
          </a:p>
        </p:txBody>
      </p:sp>
    </p:spTree>
    <p:extLst>
      <p:ext uri="{BB962C8B-B14F-4D97-AF65-F5344CB8AC3E}">
        <p14:creationId xmlns:p14="http://schemas.microsoft.com/office/powerpoint/2010/main" val="183494757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1500" y="0"/>
            <a:ext cx="85014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636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1500" y="0"/>
            <a:ext cx="8501485" cy="6858000"/>
          </a:xfrm>
          <a:prstGeom prst="rect">
            <a:avLst/>
          </a:prstGeom>
        </p:spPr>
      </p:pic>
      <p:sp>
        <p:nvSpPr>
          <p:cNvPr id="4" name="Down Arrow 3"/>
          <p:cNvSpPr/>
          <p:nvPr/>
        </p:nvSpPr>
        <p:spPr>
          <a:xfrm rot="5400000">
            <a:off x="9796111" y="3948764"/>
            <a:ext cx="259882" cy="115021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0616665" y="4339207"/>
            <a:ext cx="872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 Black" charset="0"/>
                <a:ea typeface="Arial Black" charset="0"/>
                <a:cs typeface="Arial Black" charset="0"/>
              </a:rPr>
              <a:t>[w, b]</a:t>
            </a:r>
          </a:p>
        </p:txBody>
      </p:sp>
    </p:spTree>
    <p:extLst>
      <p:ext uri="{BB962C8B-B14F-4D97-AF65-F5344CB8AC3E}">
        <p14:creationId xmlns:p14="http://schemas.microsoft.com/office/powerpoint/2010/main" val="2904642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644" y="2375451"/>
            <a:ext cx="11772448" cy="2136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24413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1500" y="0"/>
            <a:ext cx="8501485" cy="6858000"/>
          </a:xfrm>
          <a:prstGeom prst="rect">
            <a:avLst/>
          </a:prstGeom>
        </p:spPr>
      </p:pic>
      <p:sp>
        <p:nvSpPr>
          <p:cNvPr id="4" name="Down Arrow 3"/>
          <p:cNvSpPr/>
          <p:nvPr/>
        </p:nvSpPr>
        <p:spPr>
          <a:xfrm rot="5400000">
            <a:off x="9796111" y="3948764"/>
            <a:ext cx="259882" cy="115021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0616665" y="4339207"/>
            <a:ext cx="872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 Black" charset="0"/>
                <a:ea typeface="Arial Black" charset="0"/>
                <a:cs typeface="Arial Black" charset="0"/>
              </a:rPr>
              <a:t>[w, b]</a:t>
            </a:r>
          </a:p>
        </p:txBody>
      </p:sp>
      <p:sp>
        <p:nvSpPr>
          <p:cNvPr id="6" name="Down Arrow 5"/>
          <p:cNvSpPr/>
          <p:nvPr/>
        </p:nvSpPr>
        <p:spPr>
          <a:xfrm rot="5400000">
            <a:off x="7417869" y="4851133"/>
            <a:ext cx="259882" cy="99781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8046720" y="5164300"/>
            <a:ext cx="36906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 Black" charset="0"/>
                <a:ea typeface="Arial Black" charset="0"/>
                <a:cs typeface="Arial Black" charset="0"/>
              </a:rPr>
              <a:t>Only weights in var_list are </a:t>
            </a:r>
          </a:p>
          <a:p>
            <a:r>
              <a:rPr lang="en-US" dirty="0">
                <a:latin typeface="Arial Black" charset="0"/>
                <a:ea typeface="Arial Black" charset="0"/>
                <a:cs typeface="Arial Black" charset="0"/>
              </a:rPr>
              <a:t>updated  </a:t>
            </a:r>
          </a:p>
        </p:txBody>
      </p:sp>
    </p:spTree>
    <p:extLst>
      <p:ext uri="{BB962C8B-B14F-4D97-AF65-F5344CB8AC3E}">
        <p14:creationId xmlns:p14="http://schemas.microsoft.com/office/powerpoint/2010/main" val="159231288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1500" y="0"/>
            <a:ext cx="8501485" cy="6858000"/>
          </a:xfrm>
          <a:prstGeom prst="rect">
            <a:avLst/>
          </a:prstGeom>
        </p:spPr>
      </p:pic>
      <p:sp>
        <p:nvSpPr>
          <p:cNvPr id="4" name="Down Arrow 3"/>
          <p:cNvSpPr/>
          <p:nvPr/>
        </p:nvSpPr>
        <p:spPr>
          <a:xfrm rot="5400000">
            <a:off x="9796111" y="3948764"/>
            <a:ext cx="259882" cy="115021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0616665" y="4339207"/>
            <a:ext cx="872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 Black" charset="0"/>
                <a:ea typeface="Arial Black" charset="0"/>
                <a:cs typeface="Arial Black" charset="0"/>
              </a:rPr>
              <a:t>[w, b]</a:t>
            </a:r>
          </a:p>
        </p:txBody>
      </p:sp>
      <p:sp>
        <p:nvSpPr>
          <p:cNvPr id="6" name="Down Arrow 5"/>
          <p:cNvSpPr/>
          <p:nvPr/>
        </p:nvSpPr>
        <p:spPr>
          <a:xfrm rot="5400000">
            <a:off x="7417869" y="4851133"/>
            <a:ext cx="259882" cy="99781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8046720" y="5164300"/>
            <a:ext cx="36906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 Black" charset="0"/>
                <a:ea typeface="Arial Black" charset="0"/>
                <a:cs typeface="Arial Black" charset="0"/>
              </a:rPr>
              <a:t>Only weights in var_list are </a:t>
            </a:r>
          </a:p>
          <a:p>
            <a:r>
              <a:rPr lang="en-US" dirty="0">
                <a:latin typeface="Arial Black" charset="0"/>
                <a:ea typeface="Arial Black" charset="0"/>
                <a:cs typeface="Arial Black" charset="0"/>
              </a:rPr>
              <a:t>updated  </a:t>
            </a:r>
          </a:p>
        </p:txBody>
      </p:sp>
      <p:sp>
        <p:nvSpPr>
          <p:cNvPr id="8" name="Down Arrow 7"/>
          <p:cNvSpPr/>
          <p:nvPr/>
        </p:nvSpPr>
        <p:spPr>
          <a:xfrm rot="5400000">
            <a:off x="6358288" y="5031607"/>
            <a:ext cx="259882" cy="311698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8046720" y="6350707"/>
            <a:ext cx="867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 Black" charset="0"/>
                <a:ea typeface="Arial Black" charset="0"/>
                <a:cs typeface="Arial Black" charset="0"/>
              </a:rPr>
              <a:t>saver</a:t>
            </a:r>
          </a:p>
        </p:txBody>
      </p:sp>
    </p:spTree>
    <p:extLst>
      <p:ext uri="{BB962C8B-B14F-4D97-AF65-F5344CB8AC3E}">
        <p14:creationId xmlns:p14="http://schemas.microsoft.com/office/powerpoint/2010/main" val="4368099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" y="190500"/>
            <a:ext cx="12115800" cy="64643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" y="1530417"/>
            <a:ext cx="12115800" cy="5124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9758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" y="190500"/>
            <a:ext cx="12115800" cy="64643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" y="3051208"/>
            <a:ext cx="12115800" cy="3603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99927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" y="190500"/>
            <a:ext cx="12115800" cy="64643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" y="5207266"/>
            <a:ext cx="12115800" cy="1447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34673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" y="190500"/>
            <a:ext cx="12115800" cy="646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47395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7500"/>
            <a:ext cx="12192000" cy="621528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11500"/>
            <a:ext cx="12192000" cy="3549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85505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7500"/>
            <a:ext cx="12192000" cy="621528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9494"/>
            <a:ext cx="12192000" cy="2281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01283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7500"/>
            <a:ext cx="12192000" cy="6215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3653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85318" y="67378"/>
            <a:ext cx="2365648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>Without</a:t>
            </a:r>
          </a:p>
          <a:p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>save</a:t>
            </a:r>
          </a:p>
          <a:p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>and </a:t>
            </a:r>
          </a:p>
          <a:p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>restore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0884" y="0"/>
            <a:ext cx="9421116" cy="4544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8143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831" y="180304"/>
            <a:ext cx="11177884" cy="6581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75711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85318" y="67378"/>
            <a:ext cx="2365648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>Without</a:t>
            </a:r>
          </a:p>
          <a:p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>save</a:t>
            </a:r>
          </a:p>
          <a:p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>and </a:t>
            </a:r>
          </a:p>
          <a:p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>restore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0884" y="0"/>
            <a:ext cx="9421116" cy="4544409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 rot="16200000">
            <a:off x="3621025" y="2851003"/>
            <a:ext cx="3355365" cy="2598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747402" y="4726004"/>
            <a:ext cx="1102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 Black" charset="0"/>
                <a:ea typeface="Arial Black" charset="0"/>
                <a:cs typeface="Arial Black" charset="0"/>
              </a:rPr>
              <a:t>restore</a:t>
            </a:r>
          </a:p>
        </p:txBody>
      </p:sp>
    </p:spTree>
    <p:extLst>
      <p:ext uri="{BB962C8B-B14F-4D97-AF65-F5344CB8AC3E}">
        <p14:creationId xmlns:p14="http://schemas.microsoft.com/office/powerpoint/2010/main" val="210133857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85318" y="67378"/>
            <a:ext cx="2365648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>Without</a:t>
            </a:r>
          </a:p>
          <a:p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>save</a:t>
            </a:r>
          </a:p>
          <a:p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>and </a:t>
            </a:r>
          </a:p>
          <a:p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>restore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0884" y="0"/>
            <a:ext cx="9421116" cy="4544409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 rot="16200000">
            <a:off x="3621025" y="2851003"/>
            <a:ext cx="3355365" cy="2598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747402" y="4726004"/>
            <a:ext cx="1102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 Black" charset="0"/>
                <a:ea typeface="Arial Black" charset="0"/>
                <a:cs typeface="Arial Black" charset="0"/>
              </a:rPr>
              <a:t>restore</a:t>
            </a:r>
          </a:p>
        </p:txBody>
      </p:sp>
      <p:sp>
        <p:nvSpPr>
          <p:cNvPr id="8" name="Right Arrow 7"/>
          <p:cNvSpPr/>
          <p:nvPr/>
        </p:nvSpPr>
        <p:spPr>
          <a:xfrm rot="16200000">
            <a:off x="3978234" y="3127729"/>
            <a:ext cx="3908818" cy="2598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551769" y="5212079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Arial Black" charset="0"/>
                <a:ea typeface="Arial Black" charset="0"/>
                <a:cs typeface="Arial Black" charset="0"/>
              </a:rPr>
              <a:t>sess</a:t>
            </a:r>
            <a:endParaRPr lang="en-US" dirty="0">
              <a:latin typeface="Arial Black" charset="0"/>
              <a:ea typeface="Arial Black" charset="0"/>
              <a:cs typeface="Arial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750688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85318" y="67378"/>
            <a:ext cx="2365648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>Without</a:t>
            </a:r>
          </a:p>
          <a:p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>save</a:t>
            </a:r>
          </a:p>
          <a:p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>and </a:t>
            </a:r>
          </a:p>
          <a:p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>restore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0884" y="0"/>
            <a:ext cx="9421116" cy="4544409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 rot="16200000">
            <a:off x="3621025" y="2851003"/>
            <a:ext cx="3355365" cy="2598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747402" y="4726004"/>
            <a:ext cx="1102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 Black" charset="0"/>
                <a:ea typeface="Arial Black" charset="0"/>
                <a:cs typeface="Arial Black" charset="0"/>
              </a:rPr>
              <a:t>restore</a:t>
            </a:r>
          </a:p>
        </p:txBody>
      </p:sp>
      <p:sp>
        <p:nvSpPr>
          <p:cNvPr id="8" name="Right Arrow 7"/>
          <p:cNvSpPr/>
          <p:nvPr/>
        </p:nvSpPr>
        <p:spPr>
          <a:xfrm rot="16200000">
            <a:off x="3978234" y="3127729"/>
            <a:ext cx="3908818" cy="2598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551769" y="5212079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Arial Black" charset="0"/>
                <a:ea typeface="Arial Black" charset="0"/>
                <a:cs typeface="Arial Black" charset="0"/>
              </a:rPr>
              <a:t>sess</a:t>
            </a:r>
            <a:endParaRPr lang="en-US" dirty="0">
              <a:latin typeface="Arial Black" charset="0"/>
              <a:ea typeface="Arial Black" charset="0"/>
              <a:cs typeface="Arial Black" charset="0"/>
            </a:endParaRPr>
          </a:p>
        </p:txBody>
      </p:sp>
      <p:sp>
        <p:nvSpPr>
          <p:cNvPr id="10" name="Right Arrow 9"/>
          <p:cNvSpPr/>
          <p:nvPr/>
        </p:nvSpPr>
        <p:spPr>
          <a:xfrm rot="16200000">
            <a:off x="5742182" y="3127729"/>
            <a:ext cx="3908818" cy="2598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7005440" y="5212079"/>
            <a:ext cx="1382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Arial Black" charset="0"/>
                <a:ea typeface="Arial Black" charset="0"/>
                <a:cs typeface="Arial Black" charset="0"/>
              </a:rPr>
              <a:t>ckpt</a:t>
            </a:r>
            <a:r>
              <a:rPr lang="en-US" dirty="0">
                <a:latin typeface="Arial Black" charset="0"/>
                <a:ea typeface="Arial Black" charset="0"/>
                <a:cs typeface="Arial Black" charset="0"/>
              </a:rPr>
              <a:t> path</a:t>
            </a:r>
          </a:p>
        </p:txBody>
      </p:sp>
    </p:spTree>
    <p:extLst>
      <p:ext uri="{BB962C8B-B14F-4D97-AF65-F5344CB8AC3E}">
        <p14:creationId xmlns:p14="http://schemas.microsoft.com/office/powerpoint/2010/main" val="10266551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6182" y="0"/>
            <a:ext cx="9707714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85318" y="67378"/>
            <a:ext cx="2220864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>With</a:t>
            </a:r>
          </a:p>
          <a:p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>save</a:t>
            </a:r>
          </a:p>
          <a:p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>and </a:t>
            </a:r>
          </a:p>
          <a:p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>restore</a:t>
            </a:r>
          </a:p>
        </p:txBody>
      </p:sp>
    </p:spTree>
    <p:extLst>
      <p:ext uri="{BB962C8B-B14F-4D97-AF65-F5344CB8AC3E}">
        <p14:creationId xmlns:p14="http://schemas.microsoft.com/office/powerpoint/2010/main" val="116304521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6182" y="0"/>
            <a:ext cx="9707714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85318" y="67378"/>
            <a:ext cx="2220864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>With</a:t>
            </a:r>
          </a:p>
          <a:p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>save</a:t>
            </a:r>
          </a:p>
          <a:p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>and </a:t>
            </a:r>
          </a:p>
          <a:p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>restore</a:t>
            </a:r>
          </a:p>
        </p:txBody>
      </p:sp>
      <p:sp>
        <p:nvSpPr>
          <p:cNvPr id="4" name="Right Arrow 3"/>
          <p:cNvSpPr/>
          <p:nvPr/>
        </p:nvSpPr>
        <p:spPr>
          <a:xfrm rot="5400000">
            <a:off x="3098483" y="3917000"/>
            <a:ext cx="1914463" cy="2598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673270" y="2791327"/>
            <a:ext cx="764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 Black" charset="0"/>
                <a:ea typeface="Arial Black" charset="0"/>
                <a:cs typeface="Arial Black" charset="0"/>
              </a:rPr>
              <a:t>save</a:t>
            </a:r>
          </a:p>
        </p:txBody>
      </p:sp>
    </p:spTree>
    <p:extLst>
      <p:ext uri="{BB962C8B-B14F-4D97-AF65-F5344CB8AC3E}">
        <p14:creationId xmlns:p14="http://schemas.microsoft.com/office/powerpoint/2010/main" val="52944211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6182" y="0"/>
            <a:ext cx="9707714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85318" y="67378"/>
            <a:ext cx="2220864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>With</a:t>
            </a:r>
          </a:p>
          <a:p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>save</a:t>
            </a:r>
          </a:p>
          <a:p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>and </a:t>
            </a:r>
          </a:p>
          <a:p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>restore</a:t>
            </a:r>
          </a:p>
        </p:txBody>
      </p:sp>
      <p:sp>
        <p:nvSpPr>
          <p:cNvPr id="4" name="Right Arrow 3"/>
          <p:cNvSpPr/>
          <p:nvPr/>
        </p:nvSpPr>
        <p:spPr>
          <a:xfrm rot="5400000">
            <a:off x="3098483" y="3917000"/>
            <a:ext cx="1914463" cy="2598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673270" y="2791327"/>
            <a:ext cx="764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 Black" charset="0"/>
                <a:ea typeface="Arial Black" charset="0"/>
                <a:cs typeface="Arial Black" charset="0"/>
              </a:rPr>
              <a:t>save</a:t>
            </a:r>
          </a:p>
        </p:txBody>
      </p:sp>
      <p:sp>
        <p:nvSpPr>
          <p:cNvPr id="6" name="Right Arrow 5"/>
          <p:cNvSpPr/>
          <p:nvPr/>
        </p:nvSpPr>
        <p:spPr>
          <a:xfrm rot="5400000">
            <a:off x="3415798" y="3729307"/>
            <a:ext cx="2289847" cy="2598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179847" y="2383494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 Black" charset="0"/>
                <a:ea typeface="Arial Black" charset="0"/>
                <a:cs typeface="Arial Black" charset="0"/>
              </a:rPr>
              <a:t>sess</a:t>
            </a:r>
          </a:p>
        </p:txBody>
      </p:sp>
    </p:spTree>
    <p:extLst>
      <p:ext uri="{BB962C8B-B14F-4D97-AF65-F5344CB8AC3E}">
        <p14:creationId xmlns:p14="http://schemas.microsoft.com/office/powerpoint/2010/main" val="81768479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6182" y="0"/>
            <a:ext cx="9707714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85318" y="67378"/>
            <a:ext cx="2220864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>With</a:t>
            </a:r>
          </a:p>
          <a:p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>save</a:t>
            </a:r>
          </a:p>
          <a:p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>and </a:t>
            </a:r>
          </a:p>
          <a:p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>restore</a:t>
            </a:r>
          </a:p>
        </p:txBody>
      </p:sp>
      <p:sp>
        <p:nvSpPr>
          <p:cNvPr id="4" name="Right Arrow 3"/>
          <p:cNvSpPr/>
          <p:nvPr/>
        </p:nvSpPr>
        <p:spPr>
          <a:xfrm rot="5400000">
            <a:off x="3098483" y="3917000"/>
            <a:ext cx="1914463" cy="2598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673270" y="2791327"/>
            <a:ext cx="764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 Black" charset="0"/>
                <a:ea typeface="Arial Black" charset="0"/>
                <a:cs typeface="Arial Black" charset="0"/>
              </a:rPr>
              <a:t>save</a:t>
            </a:r>
          </a:p>
        </p:txBody>
      </p:sp>
      <p:sp>
        <p:nvSpPr>
          <p:cNvPr id="6" name="Right Arrow 5"/>
          <p:cNvSpPr/>
          <p:nvPr/>
        </p:nvSpPr>
        <p:spPr>
          <a:xfrm rot="5400000">
            <a:off x="3415798" y="3729307"/>
            <a:ext cx="2289847" cy="2598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179847" y="2383494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 Black" charset="0"/>
                <a:ea typeface="Arial Black" charset="0"/>
                <a:cs typeface="Arial Black" charset="0"/>
              </a:rPr>
              <a:t>sess</a:t>
            </a:r>
          </a:p>
        </p:txBody>
      </p:sp>
      <p:sp>
        <p:nvSpPr>
          <p:cNvPr id="8" name="Right Arrow 7"/>
          <p:cNvSpPr/>
          <p:nvPr/>
        </p:nvSpPr>
        <p:spPr>
          <a:xfrm rot="5400000">
            <a:off x="5951210" y="3729306"/>
            <a:ext cx="2289847" cy="2598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404982" y="2344991"/>
            <a:ext cx="1382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Arial Black" charset="0"/>
                <a:ea typeface="Arial Black" charset="0"/>
                <a:cs typeface="Arial Black" charset="0"/>
              </a:rPr>
              <a:t>ckpt</a:t>
            </a:r>
            <a:r>
              <a:rPr lang="en-US" dirty="0">
                <a:latin typeface="Arial Black" charset="0"/>
                <a:ea typeface="Arial Black" charset="0"/>
                <a:cs typeface="Arial Black" charset="0"/>
              </a:rPr>
              <a:t> path</a:t>
            </a:r>
          </a:p>
        </p:txBody>
      </p:sp>
    </p:spTree>
    <p:extLst>
      <p:ext uri="{BB962C8B-B14F-4D97-AF65-F5344CB8AC3E}">
        <p14:creationId xmlns:p14="http://schemas.microsoft.com/office/powerpoint/2010/main" val="116793545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6182" y="0"/>
            <a:ext cx="9707714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85318" y="67378"/>
            <a:ext cx="2220864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>With</a:t>
            </a:r>
          </a:p>
          <a:p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>save</a:t>
            </a:r>
          </a:p>
          <a:p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>and </a:t>
            </a:r>
          </a:p>
          <a:p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>restore</a:t>
            </a:r>
          </a:p>
        </p:txBody>
      </p:sp>
      <p:sp>
        <p:nvSpPr>
          <p:cNvPr id="4" name="Right Arrow 3"/>
          <p:cNvSpPr/>
          <p:nvPr/>
        </p:nvSpPr>
        <p:spPr>
          <a:xfrm rot="5400000">
            <a:off x="2581867" y="4122121"/>
            <a:ext cx="2182804" cy="2598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290824" y="2791327"/>
            <a:ext cx="764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 Black" charset="0"/>
                <a:ea typeface="Arial Black" charset="0"/>
                <a:cs typeface="Arial Black" charset="0"/>
              </a:rPr>
              <a:t>save</a:t>
            </a:r>
          </a:p>
        </p:txBody>
      </p:sp>
    </p:spTree>
    <p:extLst>
      <p:ext uri="{BB962C8B-B14F-4D97-AF65-F5344CB8AC3E}">
        <p14:creationId xmlns:p14="http://schemas.microsoft.com/office/powerpoint/2010/main" val="55824134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6182" y="0"/>
            <a:ext cx="9707714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85318" y="67378"/>
            <a:ext cx="2220864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>With</a:t>
            </a:r>
          </a:p>
          <a:p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>save</a:t>
            </a:r>
          </a:p>
          <a:p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>and </a:t>
            </a:r>
          </a:p>
          <a:p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>restore</a:t>
            </a:r>
          </a:p>
        </p:txBody>
      </p:sp>
      <p:sp>
        <p:nvSpPr>
          <p:cNvPr id="4" name="Right Arrow 3"/>
          <p:cNvSpPr/>
          <p:nvPr/>
        </p:nvSpPr>
        <p:spPr>
          <a:xfrm rot="5400000">
            <a:off x="2581867" y="4122121"/>
            <a:ext cx="2182804" cy="2598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290824" y="2791327"/>
            <a:ext cx="764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 Black" charset="0"/>
                <a:ea typeface="Arial Black" charset="0"/>
                <a:cs typeface="Arial Black" charset="0"/>
              </a:rPr>
              <a:t>save</a:t>
            </a:r>
          </a:p>
        </p:txBody>
      </p:sp>
      <p:sp>
        <p:nvSpPr>
          <p:cNvPr id="6" name="Right Arrow 5"/>
          <p:cNvSpPr/>
          <p:nvPr/>
        </p:nvSpPr>
        <p:spPr>
          <a:xfrm rot="5400000">
            <a:off x="2767699" y="3900498"/>
            <a:ext cx="2632230" cy="2598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723518" y="2383493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 Black" charset="0"/>
                <a:ea typeface="Arial Black" charset="0"/>
                <a:cs typeface="Arial Black" charset="0"/>
              </a:rPr>
              <a:t>sess</a:t>
            </a:r>
          </a:p>
        </p:txBody>
      </p:sp>
    </p:spTree>
    <p:extLst>
      <p:ext uri="{BB962C8B-B14F-4D97-AF65-F5344CB8AC3E}">
        <p14:creationId xmlns:p14="http://schemas.microsoft.com/office/powerpoint/2010/main" val="51313004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6182" y="0"/>
            <a:ext cx="9707714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85318" y="67378"/>
            <a:ext cx="2220864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>With</a:t>
            </a:r>
          </a:p>
          <a:p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>save</a:t>
            </a:r>
          </a:p>
          <a:p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>and </a:t>
            </a:r>
          </a:p>
          <a:p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>restore</a:t>
            </a:r>
          </a:p>
        </p:txBody>
      </p:sp>
      <p:sp>
        <p:nvSpPr>
          <p:cNvPr id="4" name="Right Arrow 3"/>
          <p:cNvSpPr/>
          <p:nvPr/>
        </p:nvSpPr>
        <p:spPr>
          <a:xfrm rot="5400000">
            <a:off x="2581867" y="4122121"/>
            <a:ext cx="2182804" cy="2598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290824" y="2791327"/>
            <a:ext cx="764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 Black" charset="0"/>
                <a:ea typeface="Arial Black" charset="0"/>
                <a:cs typeface="Arial Black" charset="0"/>
              </a:rPr>
              <a:t>save</a:t>
            </a:r>
          </a:p>
        </p:txBody>
      </p:sp>
      <p:sp>
        <p:nvSpPr>
          <p:cNvPr id="6" name="Right Arrow 5"/>
          <p:cNvSpPr/>
          <p:nvPr/>
        </p:nvSpPr>
        <p:spPr>
          <a:xfrm rot="5400000">
            <a:off x="2767699" y="3900498"/>
            <a:ext cx="2632230" cy="2598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723518" y="2383493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 Black" charset="0"/>
                <a:ea typeface="Arial Black" charset="0"/>
                <a:cs typeface="Arial Black" charset="0"/>
              </a:rPr>
              <a:t>sess</a:t>
            </a:r>
          </a:p>
        </p:txBody>
      </p:sp>
      <p:sp>
        <p:nvSpPr>
          <p:cNvPr id="8" name="Right Arrow 7"/>
          <p:cNvSpPr/>
          <p:nvPr/>
        </p:nvSpPr>
        <p:spPr>
          <a:xfrm rot="5400000">
            <a:off x="5502430" y="3898953"/>
            <a:ext cx="2629141" cy="2598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125849" y="2379920"/>
            <a:ext cx="1382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Arial Black" charset="0"/>
                <a:ea typeface="Arial Black" charset="0"/>
                <a:cs typeface="Arial Black" charset="0"/>
              </a:rPr>
              <a:t>ckpt</a:t>
            </a:r>
            <a:r>
              <a:rPr lang="en-US" dirty="0">
                <a:latin typeface="Arial Black" charset="0"/>
                <a:ea typeface="Arial Black" charset="0"/>
                <a:cs typeface="Arial Black" charset="0"/>
              </a:rPr>
              <a:t> path</a:t>
            </a:r>
          </a:p>
        </p:txBody>
      </p:sp>
    </p:spTree>
    <p:extLst>
      <p:ext uri="{BB962C8B-B14F-4D97-AF65-F5344CB8AC3E}">
        <p14:creationId xmlns:p14="http://schemas.microsoft.com/office/powerpoint/2010/main" val="3733236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511" y="2627289"/>
            <a:ext cx="11751971" cy="1609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23114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6182" y="0"/>
            <a:ext cx="9707714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85318" y="67378"/>
            <a:ext cx="2220864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>With</a:t>
            </a:r>
          </a:p>
          <a:p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>save</a:t>
            </a:r>
          </a:p>
          <a:p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>and </a:t>
            </a:r>
          </a:p>
          <a:p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>restore</a:t>
            </a:r>
          </a:p>
        </p:txBody>
      </p:sp>
      <p:sp>
        <p:nvSpPr>
          <p:cNvPr id="4" name="Right Arrow 3"/>
          <p:cNvSpPr/>
          <p:nvPr/>
        </p:nvSpPr>
        <p:spPr>
          <a:xfrm rot="16200000">
            <a:off x="3871955" y="2058826"/>
            <a:ext cx="608352" cy="2598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656061" y="2437257"/>
            <a:ext cx="1102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Arial Black" charset="0"/>
                <a:ea typeface="Arial Black" charset="0"/>
                <a:cs typeface="Arial Black" charset="0"/>
              </a:rPr>
              <a:t>restore</a:t>
            </a:r>
            <a:endParaRPr lang="en-US" dirty="0">
              <a:latin typeface="Arial Black" charset="0"/>
              <a:ea typeface="Arial Black" charset="0"/>
              <a:cs typeface="Arial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292727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6182" y="0"/>
            <a:ext cx="9707714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85318" y="67378"/>
            <a:ext cx="2220864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>With</a:t>
            </a:r>
          </a:p>
          <a:p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>save</a:t>
            </a:r>
          </a:p>
          <a:p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>and </a:t>
            </a:r>
          </a:p>
          <a:p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>restore</a:t>
            </a:r>
          </a:p>
        </p:txBody>
      </p:sp>
      <p:sp>
        <p:nvSpPr>
          <p:cNvPr id="4" name="Right Arrow 3"/>
          <p:cNvSpPr/>
          <p:nvPr/>
        </p:nvSpPr>
        <p:spPr>
          <a:xfrm rot="16200000">
            <a:off x="3871955" y="2058826"/>
            <a:ext cx="608352" cy="2598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656061" y="2437257"/>
            <a:ext cx="1102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Arial Black" charset="0"/>
                <a:ea typeface="Arial Black" charset="0"/>
                <a:cs typeface="Arial Black" charset="0"/>
              </a:rPr>
              <a:t>restore</a:t>
            </a:r>
            <a:endParaRPr lang="en-US" dirty="0">
              <a:latin typeface="Arial Black" charset="0"/>
              <a:ea typeface="Arial Black" charset="0"/>
              <a:cs typeface="Arial Black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445269" y="2749252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 Black" charset="0"/>
                <a:ea typeface="Arial Black" charset="0"/>
                <a:cs typeface="Arial Black" charset="0"/>
              </a:rPr>
              <a:t>sess</a:t>
            </a:r>
          </a:p>
        </p:txBody>
      </p:sp>
      <p:sp>
        <p:nvSpPr>
          <p:cNvPr id="10" name="Right Arrow 9"/>
          <p:cNvSpPr/>
          <p:nvPr/>
        </p:nvSpPr>
        <p:spPr>
          <a:xfrm rot="16200000">
            <a:off x="4426955" y="2185194"/>
            <a:ext cx="798376" cy="2598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84185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6182" y="0"/>
            <a:ext cx="9707714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85318" y="67378"/>
            <a:ext cx="2220864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>With</a:t>
            </a:r>
          </a:p>
          <a:p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>save</a:t>
            </a:r>
          </a:p>
          <a:p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>and </a:t>
            </a:r>
          </a:p>
          <a:p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>restore</a:t>
            </a:r>
          </a:p>
        </p:txBody>
      </p:sp>
      <p:sp>
        <p:nvSpPr>
          <p:cNvPr id="4" name="Right Arrow 3"/>
          <p:cNvSpPr/>
          <p:nvPr/>
        </p:nvSpPr>
        <p:spPr>
          <a:xfrm rot="16200000">
            <a:off x="3871955" y="2058826"/>
            <a:ext cx="608352" cy="2598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656061" y="2437257"/>
            <a:ext cx="1102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Arial Black" charset="0"/>
                <a:ea typeface="Arial Black" charset="0"/>
                <a:cs typeface="Arial Black" charset="0"/>
              </a:rPr>
              <a:t>restore</a:t>
            </a:r>
            <a:endParaRPr lang="en-US" dirty="0">
              <a:latin typeface="Arial Black" charset="0"/>
              <a:ea typeface="Arial Black" charset="0"/>
              <a:cs typeface="Arial Black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445269" y="2749252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 Black" charset="0"/>
                <a:ea typeface="Arial Black" charset="0"/>
                <a:cs typeface="Arial Black" charset="0"/>
              </a:rPr>
              <a:t>sess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063886" y="2714323"/>
            <a:ext cx="1382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Arial Black" charset="0"/>
                <a:ea typeface="Arial Black" charset="0"/>
                <a:cs typeface="Arial Black" charset="0"/>
              </a:rPr>
              <a:t>ckpt</a:t>
            </a:r>
            <a:r>
              <a:rPr lang="en-US" dirty="0">
                <a:latin typeface="Arial Black" charset="0"/>
                <a:ea typeface="Arial Black" charset="0"/>
                <a:cs typeface="Arial Black" charset="0"/>
              </a:rPr>
              <a:t> path</a:t>
            </a:r>
          </a:p>
        </p:txBody>
      </p:sp>
      <p:sp>
        <p:nvSpPr>
          <p:cNvPr id="10" name="Right Arrow 9"/>
          <p:cNvSpPr/>
          <p:nvPr/>
        </p:nvSpPr>
        <p:spPr>
          <a:xfrm rot="16200000">
            <a:off x="4426955" y="2185194"/>
            <a:ext cx="798376" cy="2598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 rot="16200000">
            <a:off x="7355849" y="2185194"/>
            <a:ext cx="798376" cy="2598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16772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01" y="1645920"/>
            <a:ext cx="11367821" cy="384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764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883799" y="1640911"/>
            <a:ext cx="8754321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>
                <a:latin typeface="Arial Black" charset="0"/>
                <a:ea typeface="Arial Black" charset="0"/>
                <a:cs typeface="Arial Black" charset="0"/>
              </a:rPr>
              <a:t>Now</a:t>
            </a:r>
          </a:p>
          <a:p>
            <a:pPr algn="ctr"/>
            <a:endParaRPr lang="en-US" sz="6000" dirty="0">
              <a:latin typeface="Arial Black" charset="0"/>
              <a:ea typeface="Arial Black" charset="0"/>
              <a:cs typeface="Arial Black" charset="0"/>
            </a:endParaRPr>
          </a:p>
          <a:p>
            <a:pPr algn="ctr"/>
            <a:r>
              <a:rPr lang="en-US" sz="6000" dirty="0">
                <a:latin typeface="Arial Black" charset="0"/>
                <a:ea typeface="Arial Black" charset="0"/>
                <a:cs typeface="Arial Black" charset="0"/>
              </a:rPr>
              <a:t>Let’s Play with Code</a:t>
            </a:r>
          </a:p>
        </p:txBody>
      </p:sp>
    </p:spTree>
    <p:extLst>
      <p:ext uri="{BB962C8B-B14F-4D97-AF65-F5344CB8AC3E}">
        <p14:creationId xmlns:p14="http://schemas.microsoft.com/office/powerpoint/2010/main" val="25502803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06074" y="2315651"/>
            <a:ext cx="8455130" cy="1831347"/>
          </a:xfrm>
        </p:spPr>
        <p:txBody>
          <a:bodyPr>
            <a:normAutofit fontScale="90000"/>
          </a:bodyPr>
          <a:lstStyle/>
          <a:p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6700" dirty="0">
                <a:latin typeface="Arial Black" charset="0"/>
                <a:ea typeface="Arial Black" charset="0"/>
                <a:cs typeface="Arial Black" charset="0"/>
              </a:rPr>
              <a:t> Create flower_classes list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27590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245" y="1777285"/>
            <a:ext cx="11868873" cy="330987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245" y="2833351"/>
            <a:ext cx="11966017" cy="3464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572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2007</TotalTime>
  <Words>262</Words>
  <Application>Microsoft Macintosh PowerPoint</Application>
  <PresentationFormat>Widescreen</PresentationFormat>
  <Paragraphs>113</Paragraphs>
  <Slides>74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74</vt:i4>
      </vt:variant>
    </vt:vector>
  </HeadingPairs>
  <TitlesOfParts>
    <vt:vector size="79" baseType="lpstr">
      <vt:lpstr>Arial</vt:lpstr>
      <vt:lpstr>Arial Black</vt:lpstr>
      <vt:lpstr>Calibri</vt:lpstr>
      <vt:lpstr>Calibri Light</vt:lpstr>
      <vt:lpstr>Office Theme</vt:lpstr>
      <vt:lpstr>              save and restore</vt:lpstr>
      <vt:lpstr>Reference</vt:lpstr>
      <vt:lpstr>          Download flower</vt:lpstr>
      <vt:lpstr>PowerPoint Presentation</vt:lpstr>
      <vt:lpstr>PowerPoint Presentation</vt:lpstr>
      <vt:lpstr>PowerPoint Presentation</vt:lpstr>
      <vt:lpstr>PowerPoint Presentation</vt:lpstr>
      <vt:lpstr>           Create flower_classes list</vt:lpstr>
      <vt:lpstr>PowerPoint Presentation</vt:lpstr>
      <vt:lpstr>PowerPoint Presentation</vt:lpstr>
      <vt:lpstr>PowerPoint Presentation</vt:lpstr>
      <vt:lpstr>           Create image_paths dict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         Random Cropping</vt:lpstr>
      <vt:lpstr>PowerPoint Presentation</vt:lpstr>
      <vt:lpstr>PowerPoint Presentation</vt:lpstr>
      <vt:lpstr>PowerPoint Presentation</vt:lpstr>
      <vt:lpstr>PowerPoint Presentation</vt:lpstr>
      <vt:lpstr>           Random Cropping with TensorFlow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            Inception v3 2016 Download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to construct Node with Fixed Values </dc:title>
  <dc:creator>이승철</dc:creator>
  <cp:lastModifiedBy>이승철</cp:lastModifiedBy>
  <cp:revision>114</cp:revision>
  <dcterms:created xsi:type="dcterms:W3CDTF">2019-10-26T12:53:45Z</dcterms:created>
  <dcterms:modified xsi:type="dcterms:W3CDTF">2020-01-23T06:16:58Z</dcterms:modified>
</cp:coreProperties>
</file>